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91" r:id="rId5"/>
  </p:sldMasterIdLst>
  <p:notesMasterIdLst>
    <p:notesMasterId r:id="rId17"/>
  </p:notesMasterIdLst>
  <p:handoutMasterIdLst>
    <p:handoutMasterId r:id="rId18"/>
  </p:handoutMasterIdLst>
  <p:sldIdLst>
    <p:sldId id="256" r:id="rId6"/>
    <p:sldId id="258" r:id="rId7"/>
    <p:sldId id="307" r:id="rId8"/>
    <p:sldId id="303" r:id="rId9"/>
    <p:sldId id="309" r:id="rId10"/>
    <p:sldId id="310" r:id="rId11"/>
    <p:sldId id="311" r:id="rId12"/>
    <p:sldId id="312" r:id="rId13"/>
    <p:sldId id="305" r:id="rId14"/>
    <p:sldId id="313" r:id="rId15"/>
    <p:sldId id="302" r:id="rId16"/>
  </p:sldIdLst>
  <p:sldSz cx="9906000" cy="6858000" type="A4"/>
  <p:notesSz cx="6735763" cy="9866313"/>
  <p:defaultTextStyle>
    <a:defPPr>
      <a:defRPr lang="en-US"/>
    </a:defPPr>
    <a:lvl1pPr marL="0" algn="l" defTabSz="877824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1pPr>
    <a:lvl2pPr marL="438912" algn="l" defTabSz="877824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2pPr>
    <a:lvl3pPr marL="877824" algn="l" defTabSz="877824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3pPr>
    <a:lvl4pPr marL="1316736" algn="l" defTabSz="877824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4pPr>
    <a:lvl5pPr marL="1755648" algn="l" defTabSz="877824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5pPr>
    <a:lvl6pPr marL="2194560" algn="l" defTabSz="877824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6pPr>
    <a:lvl7pPr marL="2633472" algn="l" defTabSz="877824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7pPr>
    <a:lvl8pPr marL="3072384" algn="l" defTabSz="877824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8pPr>
    <a:lvl9pPr marL="3511296" algn="l" defTabSz="877824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AAE5F8"/>
    <a:srgbClr val="6AD2F2"/>
    <a:srgbClr val="3B5D90"/>
    <a:srgbClr val="808080"/>
    <a:srgbClr val="FFFFFF"/>
    <a:srgbClr val="A9AEB3"/>
    <a:srgbClr val="606060"/>
    <a:srgbClr val="40404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4" autoAdjust="0"/>
    <p:restoredTop sz="95167" autoAdjust="0"/>
  </p:normalViewPr>
  <p:slideViewPr>
    <p:cSldViewPr>
      <p:cViewPr varScale="1">
        <p:scale>
          <a:sx n="83" d="100"/>
          <a:sy n="83" d="100"/>
        </p:scale>
        <p:origin x="2779" y="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95" d="100"/>
        <a:sy n="295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3393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19067-405B-479E-968E-0244108A7A4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95A8C-9CDF-4C00-8FA8-1261B6E4A1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21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1AE85-36E9-41FE-BE3D-0D94D484BB68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6349B-579B-446E-944D-2E46BA008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7824" rtl="0" eaLnBrk="1" latinLnBrk="0" hangingPunct="1">
      <a:defRPr sz="1152" kern="1200">
        <a:solidFill>
          <a:schemeClr val="tx1"/>
        </a:solidFill>
        <a:latin typeface="+mn-lt"/>
        <a:ea typeface="+mn-ea"/>
        <a:cs typeface="+mn-cs"/>
      </a:defRPr>
    </a:lvl1pPr>
    <a:lvl2pPr marL="438912" algn="l" defTabSz="877824" rtl="0" eaLnBrk="1" latinLnBrk="0" hangingPunct="1">
      <a:defRPr sz="1152" kern="1200">
        <a:solidFill>
          <a:schemeClr val="tx1"/>
        </a:solidFill>
        <a:latin typeface="+mn-lt"/>
        <a:ea typeface="+mn-ea"/>
        <a:cs typeface="+mn-cs"/>
      </a:defRPr>
    </a:lvl2pPr>
    <a:lvl3pPr marL="877824" algn="l" defTabSz="877824" rtl="0" eaLnBrk="1" latinLnBrk="0" hangingPunct="1">
      <a:defRPr sz="1152" kern="1200">
        <a:solidFill>
          <a:schemeClr val="tx1"/>
        </a:solidFill>
        <a:latin typeface="+mn-lt"/>
        <a:ea typeface="+mn-ea"/>
        <a:cs typeface="+mn-cs"/>
      </a:defRPr>
    </a:lvl3pPr>
    <a:lvl4pPr marL="1316736" algn="l" defTabSz="877824" rtl="0" eaLnBrk="1" latinLnBrk="0" hangingPunct="1">
      <a:defRPr sz="1152" kern="1200">
        <a:solidFill>
          <a:schemeClr val="tx1"/>
        </a:solidFill>
        <a:latin typeface="+mn-lt"/>
        <a:ea typeface="+mn-ea"/>
        <a:cs typeface="+mn-cs"/>
      </a:defRPr>
    </a:lvl4pPr>
    <a:lvl5pPr marL="1755648" algn="l" defTabSz="877824" rtl="0" eaLnBrk="1" latinLnBrk="0" hangingPunct="1">
      <a:defRPr sz="1152" kern="1200">
        <a:solidFill>
          <a:schemeClr val="tx1"/>
        </a:solidFill>
        <a:latin typeface="+mn-lt"/>
        <a:ea typeface="+mn-ea"/>
        <a:cs typeface="+mn-cs"/>
      </a:defRPr>
    </a:lvl5pPr>
    <a:lvl6pPr marL="2194560" algn="l" defTabSz="877824" rtl="0" eaLnBrk="1" latinLnBrk="0" hangingPunct="1">
      <a:defRPr sz="1152" kern="1200">
        <a:solidFill>
          <a:schemeClr val="tx1"/>
        </a:solidFill>
        <a:latin typeface="+mn-lt"/>
        <a:ea typeface="+mn-ea"/>
        <a:cs typeface="+mn-cs"/>
      </a:defRPr>
    </a:lvl6pPr>
    <a:lvl7pPr marL="2633472" algn="l" defTabSz="877824" rtl="0" eaLnBrk="1" latinLnBrk="0" hangingPunct="1">
      <a:defRPr sz="1152" kern="1200">
        <a:solidFill>
          <a:schemeClr val="tx1"/>
        </a:solidFill>
        <a:latin typeface="+mn-lt"/>
        <a:ea typeface="+mn-ea"/>
        <a:cs typeface="+mn-cs"/>
      </a:defRPr>
    </a:lvl7pPr>
    <a:lvl8pPr marL="3072384" algn="l" defTabSz="877824" rtl="0" eaLnBrk="1" latinLnBrk="0" hangingPunct="1">
      <a:defRPr sz="1152" kern="1200">
        <a:solidFill>
          <a:schemeClr val="tx1"/>
        </a:solidFill>
        <a:latin typeface="+mn-lt"/>
        <a:ea typeface="+mn-ea"/>
        <a:cs typeface="+mn-cs"/>
      </a:defRPr>
    </a:lvl8pPr>
    <a:lvl9pPr marL="3511296" algn="l" defTabSz="877824" rtl="0" eaLnBrk="1" latinLnBrk="0" hangingPunct="1">
      <a:defRPr sz="11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55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18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09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33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91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0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35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66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77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5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customXml" Target="../../customXml/item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customXml" Target="../../customXml/item2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75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dtContent Placeholder 2 Id3"/>
          <p:cNvSpPr>
            <a:spLocks noGrp="1"/>
          </p:cNvSpPr>
          <p:nvPr>
            <p:ph sz="half" idx="1" hasCustomPrompt="1"/>
            <p:custDataLst>
              <p:tags r:id="rId2"/>
            </p:custDataLst>
          </p:nvPr>
        </p:nvSpPr>
        <p:spPr>
          <a:xfrm>
            <a:off x="509223" y="1443038"/>
            <a:ext cx="4443777" cy="47489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742584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 lang="de-DE"/>
            </a:lvl1pPr>
            <a:lvl2pPr marL="145681" marR="0" indent="-146178" algn="l" defTabSz="742584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2pPr>
            <a:lvl3pPr marL="291361" marR="0" indent="-146178" algn="l" defTabSz="742584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3pPr>
            <a:lvl4pPr marL="437042" marR="0" indent="-146178" algn="l" defTabSz="742584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4pPr>
            <a:lvl5pPr marL="584712" marR="0" indent="-146178" algn="l" defTabSz="742584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cdtContent Placeholder 3 Id4"/>
          <p:cNvSpPr>
            <a:spLocks noGrp="1"/>
          </p:cNvSpPr>
          <p:nvPr>
            <p:ph sz="half" idx="2" hasCustomPrompt="1"/>
            <p:custDataLst>
              <p:tags r:id="rId3"/>
            </p:custDataLst>
          </p:nvPr>
        </p:nvSpPr>
        <p:spPr>
          <a:xfrm>
            <a:off x="5070315" y="1443038"/>
            <a:ext cx="4443777" cy="47489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742584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 typeface="Arial" pitchFamily="34" charset="0"/>
              <a:buNone/>
              <a:tabLst/>
              <a:defRPr lang="de-DE"/>
            </a:lvl1pPr>
            <a:lvl2pPr marL="145681" marR="0" indent="-146178" algn="l" defTabSz="742584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2pPr>
            <a:lvl3pPr marL="291361" marR="0" indent="-146178" algn="l" defTabSz="742584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3pPr>
            <a:lvl4pPr marL="437042" marR="0" indent="-146178" algn="l" defTabSz="742584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 smtClean="0"/>
            </a:lvl4pPr>
            <a:lvl5pPr marL="584712" marR="0" indent="-146178" algn="l" defTabSz="742584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879BAA"/>
              </a:buClr>
              <a:buSzTx/>
              <a:buFontTx/>
              <a:buChar char="•"/>
              <a:tabLst/>
              <a:defRPr lang="de-DE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3650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object (large)" type="obj">
  <p:cSld name="One objec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-1"/>
            <a:ext cx="9906000" cy="1440000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dtContent Placeholder 2 Id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9223" y="1443038"/>
            <a:ext cx="6666310" cy="4748962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1663156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1440000"/>
            <a:ext cx="9910588" cy="4752000"/>
          </a:xfrm>
        </p:spPr>
        <p:txBody>
          <a:bodyPr tIns="1800000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4011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298599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Заголовок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лавная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81"/>
          <a:stretch/>
        </p:blipFill>
        <p:spPr bwMode="auto">
          <a:xfrm>
            <a:off x="2000672" y="3140968"/>
            <a:ext cx="5832648" cy="319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74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слайд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 userDrawn="1"/>
        </p:nvSpPr>
        <p:spPr>
          <a:xfrm>
            <a:off x="0" y="476672"/>
            <a:ext cx="6715473" cy="36000"/>
          </a:xfrm>
          <a:prstGeom prst="round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40"/>
          </a:p>
        </p:txBody>
      </p:sp>
      <p:sp>
        <p:nvSpPr>
          <p:cNvPr id="19" name="Заголовок 18"/>
          <p:cNvSpPr>
            <a:spLocks noGrp="1"/>
          </p:cNvSpPr>
          <p:nvPr>
            <p:ph type="title" hasCustomPrompt="1"/>
          </p:nvPr>
        </p:nvSpPr>
        <p:spPr>
          <a:xfrm>
            <a:off x="0" y="523126"/>
            <a:ext cx="7776170" cy="52312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3480" y="6511122"/>
            <a:ext cx="432048" cy="277959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9ACC8DDA-F0DA-A542-B3C0-CC8BB36CA4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6525344"/>
            <a:ext cx="606982" cy="221466"/>
          </a:xfrm>
          <a:prstGeom prst="rect">
            <a:avLst/>
          </a:prstGeom>
        </p:spPr>
      </p:pic>
      <p:pic>
        <p:nvPicPr>
          <p:cNvPr id="1026" name="Picture 2" descr="Главная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81"/>
          <a:stretch/>
        </p:blipFill>
        <p:spPr bwMode="auto">
          <a:xfrm>
            <a:off x="8049344" y="6655"/>
            <a:ext cx="1716172" cy="9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24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250">
          <p15:clr>
            <a:srgbClr val="FBAE40"/>
          </p15:clr>
        </p15:guide>
        <p15:guide id="2" pos="36">
          <p15:clr>
            <a:srgbClr val="FBAE40"/>
          </p15:clr>
        </p15:guide>
        <p15:guide id="3" orient="horz" pos="66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С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C8DDA-F0DA-A542-B3C0-CC8BB36CA4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Скругленный прямоугольник 3"/>
          <p:cNvSpPr/>
          <p:nvPr userDrawn="1"/>
        </p:nvSpPr>
        <p:spPr>
          <a:xfrm>
            <a:off x="-5655" y="1269553"/>
            <a:ext cx="9900000" cy="45719"/>
          </a:xfrm>
          <a:prstGeom prst="roundRect">
            <a:avLst/>
          </a:prstGeom>
          <a:solidFill>
            <a:schemeClr val="accent5"/>
          </a:solidFill>
          <a:ln w="3175">
            <a:noFill/>
          </a:ln>
          <a:effectLst>
            <a:softEdge rad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40"/>
          </a:p>
        </p:txBody>
      </p:sp>
      <p:sp>
        <p:nvSpPr>
          <p:cNvPr id="5" name="Заголовок 18"/>
          <p:cNvSpPr>
            <a:spLocks noGrp="1"/>
          </p:cNvSpPr>
          <p:nvPr>
            <p:ph type="title" hasCustomPrompt="1"/>
          </p:nvPr>
        </p:nvSpPr>
        <p:spPr>
          <a:xfrm>
            <a:off x="-1" y="1315272"/>
            <a:ext cx="9894345" cy="523127"/>
          </a:xfrm>
        </p:spPr>
        <p:txBody>
          <a:bodyPr anchor="t"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2050" name="Picture 2" descr="Главна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99888"/>
            <a:ext cx="5085457" cy="16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19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 userDrawn="1"/>
        </p:nvSpPr>
        <p:spPr>
          <a:xfrm>
            <a:off x="0" y="476672"/>
            <a:ext cx="6715473" cy="36000"/>
          </a:xfrm>
          <a:prstGeom prst="round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40"/>
          </a:p>
        </p:txBody>
      </p:sp>
      <p:sp>
        <p:nvSpPr>
          <p:cNvPr id="19" name="Заголовок 18"/>
          <p:cNvSpPr>
            <a:spLocks noGrp="1"/>
          </p:cNvSpPr>
          <p:nvPr>
            <p:ph type="title" hasCustomPrompt="1"/>
          </p:nvPr>
        </p:nvSpPr>
        <p:spPr>
          <a:xfrm>
            <a:off x="0" y="512672"/>
            <a:ext cx="7776170" cy="52312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3480" y="6473736"/>
            <a:ext cx="432048" cy="277959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9ACC8DDA-F0DA-A542-B3C0-CC8BB36CA4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6525344"/>
            <a:ext cx="606982" cy="221466"/>
          </a:xfrm>
          <a:prstGeom prst="rect">
            <a:avLst/>
          </a:prstGeom>
        </p:spPr>
      </p:pic>
      <p:pic>
        <p:nvPicPr>
          <p:cNvPr id="8" name="Picture 2" descr="Главная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81"/>
          <a:stretch/>
        </p:blipFill>
        <p:spPr bwMode="auto">
          <a:xfrm>
            <a:off x="8049344" y="6655"/>
            <a:ext cx="1716172" cy="9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1534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250" userDrawn="1">
          <p15:clr>
            <a:srgbClr val="FBAE40"/>
          </p15:clr>
        </p15:guide>
        <p15:guide id="2" pos="36" userDrawn="1">
          <p15:clr>
            <a:srgbClr val="FBAE40"/>
          </p15:clr>
        </p15:guide>
        <p15:guide id="3" orient="horz" pos="66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476672"/>
            <a:ext cx="6715473" cy="36000"/>
          </a:xfrm>
          <a:prstGeom prst="round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40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67012" y="560832"/>
            <a:ext cx="7838316" cy="4919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2694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4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ПРОДУКТЫ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SIEMENS PLM SOFTWARE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6525344"/>
            <a:ext cx="606982" cy="221466"/>
          </a:xfrm>
          <a:prstGeom prst="rect">
            <a:avLst/>
          </a:prstGeom>
        </p:spPr>
      </p:pic>
      <p:pic>
        <p:nvPicPr>
          <p:cNvPr id="8" name="Picture 2" descr="Главная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81"/>
          <a:stretch/>
        </p:blipFill>
        <p:spPr bwMode="auto">
          <a:xfrm>
            <a:off x="8049344" y="6655"/>
            <a:ext cx="1716172" cy="9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3567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159" userDrawn="1">
          <p15:clr>
            <a:srgbClr val="FBAE40"/>
          </p15:clr>
        </p15:guide>
        <p15:guide id="2" pos="3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IOL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 userDrawn="1"/>
        </p:nvSpPr>
        <p:spPr>
          <a:xfrm>
            <a:off x="0" y="476672"/>
            <a:ext cx="6715473" cy="36000"/>
          </a:xfrm>
          <a:prstGeom prst="round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40"/>
          </a:p>
        </p:txBody>
      </p:sp>
      <p:sp>
        <p:nvSpPr>
          <p:cNvPr id="13" name="Заголовок 18"/>
          <p:cNvSpPr>
            <a:spLocks noGrp="1"/>
          </p:cNvSpPr>
          <p:nvPr>
            <p:ph type="title" hasCustomPrompt="1"/>
          </p:nvPr>
        </p:nvSpPr>
        <p:spPr>
          <a:xfrm>
            <a:off x="57151" y="523126"/>
            <a:ext cx="7776170" cy="52312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3480" y="6473736"/>
            <a:ext cx="432048" cy="277959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9ACC8DDA-F0DA-A542-B3C0-CC8BB36CA4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6525344"/>
            <a:ext cx="606982" cy="221466"/>
          </a:xfrm>
          <a:prstGeom prst="rect">
            <a:avLst/>
          </a:prstGeom>
        </p:spPr>
      </p:pic>
      <p:pic>
        <p:nvPicPr>
          <p:cNvPr id="8" name="Picture 2" descr="Главная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81"/>
          <a:stretch/>
        </p:blipFill>
        <p:spPr bwMode="auto">
          <a:xfrm>
            <a:off x="8049344" y="6655"/>
            <a:ext cx="1716172" cy="9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91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0" y="476672"/>
            <a:ext cx="6715473" cy="36000"/>
          </a:xfrm>
          <a:prstGeom prst="roundRect">
            <a:avLst/>
          </a:prstGeom>
          <a:solidFill>
            <a:schemeClr val="accent5"/>
          </a:solidFill>
          <a:ln w="3175">
            <a:solidFill>
              <a:schemeClr val="tx1"/>
            </a:solidFill>
          </a:ln>
          <a:effectLst>
            <a:softEdge rad="127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40"/>
          </a:p>
        </p:txBody>
      </p:sp>
      <p:sp>
        <p:nvSpPr>
          <p:cNvPr id="12" name="Заголовок 18"/>
          <p:cNvSpPr>
            <a:spLocks noGrp="1"/>
          </p:cNvSpPr>
          <p:nvPr>
            <p:ph type="title" hasCustomPrompt="1"/>
          </p:nvPr>
        </p:nvSpPr>
        <p:spPr>
          <a:xfrm>
            <a:off x="57151" y="523126"/>
            <a:ext cx="7776170" cy="52312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72479" y="1268413"/>
            <a:ext cx="9217025" cy="4608512"/>
          </a:xfrm>
          <a:prstGeom prst="rect">
            <a:avLst/>
          </a:prstGeom>
        </p:spPr>
        <p:txBody>
          <a:bodyPr/>
          <a:lstStyle>
            <a:lvl1pPr marL="224641" indent="-224641">
              <a:buClr>
                <a:schemeClr val="accent6">
                  <a:lumMod val="50000"/>
                </a:schemeClr>
              </a:buClr>
              <a:buFont typeface="Webdings" panose="05030102010509060703" pitchFamily="18" charset="2"/>
              <a:buChar char="4"/>
              <a:defRPr sz="2000"/>
            </a:lvl1pPr>
            <a:lvl2pPr marL="673922" indent="-224641">
              <a:buClr>
                <a:schemeClr val="accent6">
                  <a:lumMod val="50000"/>
                </a:schemeClr>
              </a:buClr>
              <a:buFont typeface="Webdings" panose="05030102010509060703" pitchFamily="18" charset="2"/>
              <a:buChar char="4"/>
              <a:defRPr sz="1800"/>
            </a:lvl2pPr>
            <a:lvl3pPr marL="1123204" indent="-224641">
              <a:buClr>
                <a:schemeClr val="accent6">
                  <a:lumMod val="50000"/>
                </a:schemeClr>
              </a:buClr>
              <a:buFont typeface="Webdings" panose="05030102010509060703" pitchFamily="18" charset="2"/>
              <a:buChar char="4"/>
              <a:defRPr sz="1600"/>
            </a:lvl3pPr>
            <a:lvl4pPr marL="1572486" indent="-224641">
              <a:buClr>
                <a:schemeClr val="accent6">
                  <a:lumMod val="50000"/>
                </a:schemeClr>
              </a:buClr>
              <a:buFont typeface="Webdings" panose="05030102010509060703" pitchFamily="18" charset="2"/>
              <a:buChar char="4"/>
              <a:defRPr sz="1400"/>
            </a:lvl4pPr>
            <a:lvl5pPr marL="2021767" indent="-224641">
              <a:buClr>
                <a:schemeClr val="accent6">
                  <a:lumMod val="50000"/>
                </a:schemeClr>
              </a:buClr>
              <a:buFont typeface="Webdings" panose="05030102010509060703" pitchFamily="18" charset="2"/>
              <a:buChar char="4"/>
              <a:defRPr sz="14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73480" y="6473736"/>
            <a:ext cx="432048" cy="277959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9ACC8DDA-F0DA-A542-B3C0-CC8BB36CA4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6525344"/>
            <a:ext cx="606982" cy="221466"/>
          </a:xfrm>
          <a:prstGeom prst="rect">
            <a:avLst/>
          </a:prstGeom>
        </p:spPr>
      </p:pic>
      <p:pic>
        <p:nvPicPr>
          <p:cNvPr id="8" name="Picture 2" descr="Главная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81"/>
          <a:stretch/>
        </p:blipFill>
        <p:spPr bwMode="auto">
          <a:xfrm>
            <a:off x="8049344" y="6655"/>
            <a:ext cx="1716172" cy="9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93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">
    <p:bg>
      <p:bgPr>
        <a:blipFill dpi="0" rotWithShape="1">
          <a:blip r:embed="rId2">
            <a:alphaModFix amt="25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Главная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81"/>
          <a:stretch/>
        </p:blipFill>
        <p:spPr bwMode="auto">
          <a:xfrm>
            <a:off x="2936776" y="3573016"/>
            <a:ext cx="5760640" cy="315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18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480" y="3192504"/>
            <a:ext cx="9215133" cy="2708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6">
            <a:alphaModFix amt="35000"/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889" y="6253065"/>
            <a:ext cx="1035111" cy="604935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9273480" y="6473736"/>
            <a:ext cx="432048" cy="277959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9ACC8DDA-F0DA-A542-B3C0-CC8BB36CA4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1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00" r:id="rId2"/>
    <p:sldLayoutId id="2147483699" r:id="rId3"/>
    <p:sldLayoutId id="2147483701" r:id="rId4"/>
    <p:sldLayoutId id="2147483693" r:id="rId5"/>
    <p:sldLayoutId id="2147483697" r:id="rId6"/>
    <p:sldLayoutId id="2147483698" r:id="rId7"/>
    <p:sldLayoutId id="2147483694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hf hdr="0" ftr="0" dt="0"/>
  <p:txStyles>
    <p:titleStyle>
      <a:lvl1pPr algn="l" defTabSz="898564" rtl="0" eaLnBrk="1" latinLnBrk="0" hangingPunct="1">
        <a:lnSpc>
          <a:spcPct val="90000"/>
        </a:lnSpc>
        <a:spcBef>
          <a:spcPct val="0"/>
        </a:spcBef>
        <a:buNone/>
        <a:defRPr sz="4324" kern="12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4641" indent="-224641" algn="l" defTabSz="898564" rtl="0" eaLnBrk="1" latinLnBrk="0" hangingPunct="1">
        <a:lnSpc>
          <a:spcPct val="90000"/>
        </a:lnSpc>
        <a:spcBef>
          <a:spcPts val="983"/>
        </a:spcBef>
        <a:buFont typeface="Arial" panose="020B0604020202020204" pitchFamily="34" charset="0"/>
        <a:buChar char="•"/>
        <a:defRPr sz="2752" kern="1200">
          <a:solidFill>
            <a:schemeClr val="tx1"/>
          </a:solidFill>
          <a:latin typeface="+mn-lt"/>
          <a:ea typeface="+mn-ea"/>
          <a:cs typeface="+mn-cs"/>
        </a:defRPr>
      </a:lvl1pPr>
      <a:lvl2pPr marL="673922" indent="-224641" algn="l" defTabSz="898564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58" kern="1200">
          <a:solidFill>
            <a:schemeClr val="tx1"/>
          </a:solidFill>
          <a:latin typeface="+mn-lt"/>
          <a:ea typeface="+mn-ea"/>
          <a:cs typeface="+mn-cs"/>
        </a:defRPr>
      </a:lvl2pPr>
      <a:lvl3pPr marL="1123204" indent="-224641" algn="l" defTabSz="898564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5" kern="1200">
          <a:solidFill>
            <a:schemeClr val="tx1"/>
          </a:solidFill>
          <a:latin typeface="+mn-lt"/>
          <a:ea typeface="+mn-ea"/>
          <a:cs typeface="+mn-cs"/>
        </a:defRPr>
      </a:lvl3pPr>
      <a:lvl4pPr marL="1572486" indent="-224641" algn="l" defTabSz="898564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2021767" indent="-224641" algn="l" defTabSz="898564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471049" indent="-224641" algn="l" defTabSz="898564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920331" indent="-224641" algn="l" defTabSz="898564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369612" indent="-224641" algn="l" defTabSz="898564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818895" indent="-224641" algn="l" defTabSz="898564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8564" rtl="0" eaLnBrk="1" latinLnBrk="0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9281" algn="l" defTabSz="898564" rtl="0" eaLnBrk="1" latinLnBrk="0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8564" algn="l" defTabSz="898564" rtl="0" eaLnBrk="1" latinLnBrk="0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7845" algn="l" defTabSz="898564" rtl="0" eaLnBrk="1" latinLnBrk="0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7126" algn="l" defTabSz="898564" rtl="0" eaLnBrk="1" latinLnBrk="0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6409" algn="l" defTabSz="898564" rtl="0" eaLnBrk="1" latinLnBrk="0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5690" algn="l" defTabSz="898564" rtl="0" eaLnBrk="1" latinLnBrk="0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4972" algn="l" defTabSz="898564" rtl="0" eaLnBrk="1" latinLnBrk="0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94254" algn="l" defTabSz="898564" rtl="0" eaLnBrk="1" latinLnBrk="0" hangingPunct="1">
        <a:defRPr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07" y="2204864"/>
            <a:ext cx="8062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О развитии системы стандартов ЕСТД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0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92560" y="2708920"/>
            <a:ext cx="7776170" cy="523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Перечень стандартов ЕСТД, предлагаемых к разработке/изменению, сформирован ТК 482 на основании предложений предприятий промышленности и МО РФ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8DDA-F0DA-A542-B3C0-CC8BB36CA49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13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12776"/>
            <a:ext cx="9906000" cy="793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55" dirty="0">
                <a:solidFill>
                  <a:srgbClr val="3B5D90"/>
                </a:solidFill>
                <a:latin typeface="+mj-l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1262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ЕСТД. Предпосылки изменения системы стандартов с точки зрения разработчиков/изготовителей АТ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8DDA-F0DA-A542-B3C0-CC8BB36CA49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464" y="1275263"/>
            <a:ext cx="95770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Интенсивно меняется система стандартов ЕСКД, тесно связанная с ЕСТД</a:t>
            </a:r>
            <a:endParaRPr lang="en-US" sz="1800" dirty="0" smtClean="0">
              <a:ln w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ЭКД стала (становится) «подлинником». Внедряется ЭП.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Запуск </a:t>
            </a:r>
            <a:r>
              <a:rPr lang="ru-RU" sz="1800" dirty="0">
                <a:ln w="0"/>
              </a:rPr>
              <a:t>ЭКД в производство без чертежей (ТТ и указания производству в составе моделей)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Расширяется интеграция информационных систем разработки КД, управления производством, технологической подготовки производства.</a:t>
            </a:r>
            <a:endParaRPr lang="ru-RU" sz="1800" dirty="0">
              <a:ln w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Создаются и используются для принятия решений модели производственных линий и отдельных производств</a:t>
            </a:r>
            <a:endParaRPr lang="ru-RU" sz="1800" dirty="0">
              <a:ln w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Активно используются технологические </a:t>
            </a:r>
            <a:r>
              <a:rPr lang="ru-RU" sz="1800" dirty="0">
                <a:ln w="0"/>
              </a:rPr>
              <a:t>«киоски» в цехах и прочие средства визуализации информации на </a:t>
            </a:r>
            <a:r>
              <a:rPr lang="ru-RU" sz="1800" dirty="0" smtClean="0">
                <a:ln w="0"/>
              </a:rPr>
              <a:t>местах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Даты выпуска большинства стандартов ЕСТД – 1970-е – 1980-е годы.</a:t>
            </a:r>
            <a:endParaRPr lang="ru-RU" sz="1800" dirty="0">
              <a:ln w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2600" y="4653136"/>
            <a:ext cx="6984776" cy="890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Иными словами – мы создали отличную конструкторскую документацию, хорошую среду передачи инженерных данных, дальше что???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ЕСТД. Аспекты (объекты) стандартизации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8DDA-F0DA-A542-B3C0-CC8BB36CA49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968" y="3140968"/>
            <a:ext cx="3168352" cy="1165793"/>
          </a:xfrm>
          <a:prstGeom prst="roundRect">
            <a:avLst/>
          </a:prstGeom>
          <a:solidFill>
            <a:srgbClr val="AAE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Форма представления технологической документации:</a:t>
            </a:r>
          </a:p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ДБ, ДЭ, ИН в АС УДИ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28864" y="1858489"/>
            <a:ext cx="2376264" cy="1165793"/>
          </a:xfrm>
          <a:prstGeom prst="roundRect">
            <a:avLst/>
          </a:prstGeom>
          <a:solidFill>
            <a:srgbClr val="6A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Требования к самой </a:t>
            </a:r>
            <a:r>
              <a:rPr lang="ru-RU" sz="1400" b="1" dirty="0" smtClean="0">
                <a:ln w="0"/>
                <a:solidFill>
                  <a:schemeClr val="tx1"/>
                </a:solidFill>
              </a:rPr>
              <a:t>АС УДИ для разработки и управления ТД 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37673" y="1882211"/>
            <a:ext cx="3151832" cy="1165793"/>
          </a:xfrm>
          <a:prstGeom prst="round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Порядок разработки технологических документов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968" y="1029740"/>
            <a:ext cx="9064802" cy="549388"/>
          </a:xfrm>
          <a:prstGeom prst="roundRect">
            <a:avLst/>
          </a:prstGeom>
          <a:solidFill>
            <a:srgbClr val="6A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Терминология, основные понятия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7968" y="1865098"/>
            <a:ext cx="3168352" cy="1165793"/>
          </a:xfrm>
          <a:prstGeom prst="roundRect">
            <a:avLst/>
          </a:prstGeom>
          <a:solidFill>
            <a:srgbClr val="AAE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Виды технологических документов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968" y="4416838"/>
            <a:ext cx="3168352" cy="1165793"/>
          </a:xfrm>
          <a:prstGeom prst="roundRect">
            <a:avLst/>
          </a:prstGeom>
          <a:solidFill>
            <a:srgbClr val="AAE5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Правила выполнения технологической документации:</a:t>
            </a:r>
          </a:p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ДЭ, ИН в АС УДИ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7968" y="5703553"/>
            <a:ext cx="9064802" cy="549388"/>
          </a:xfrm>
          <a:prstGeom prst="roundRect">
            <a:avLst/>
          </a:prstGeom>
          <a:solidFill>
            <a:srgbClr val="6A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Гармонизаци</a:t>
            </a:r>
            <a:r>
              <a:rPr lang="ru-RU" sz="1400" b="1" dirty="0" smtClean="0">
                <a:ln w="0"/>
                <a:solidFill>
                  <a:schemeClr val="tx1"/>
                </a:solidFill>
              </a:rPr>
              <a:t>я с «новой» ЕСКД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37673" y="3136018"/>
            <a:ext cx="3151832" cy="1165793"/>
          </a:xfrm>
          <a:prstGeom prst="round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Способ описания технологических процессов, переделов и операций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28864" y="3136018"/>
            <a:ext cx="2376264" cy="1165793"/>
          </a:xfrm>
          <a:prstGeom prst="roundRect">
            <a:avLst/>
          </a:prstGeom>
          <a:solidFill>
            <a:srgbClr val="6A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Способы организации ЭТД в </a:t>
            </a:r>
            <a:r>
              <a:rPr lang="ru-RU" sz="1400" b="1" dirty="0" smtClean="0">
                <a:ln w="0"/>
                <a:solidFill>
                  <a:schemeClr val="tx1"/>
                </a:solidFill>
              </a:rPr>
              <a:t>АС УДИ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37673" y="4416838"/>
            <a:ext cx="3151832" cy="1165793"/>
          </a:xfrm>
          <a:prstGeom prst="round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Контроль качества изготавливаемых изделий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28864" y="4413547"/>
            <a:ext cx="2376264" cy="1165793"/>
          </a:xfrm>
          <a:prstGeom prst="roundRect">
            <a:avLst/>
          </a:prstGeom>
          <a:solidFill>
            <a:srgbClr val="6A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Способы представления ЭТД на местах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62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Терминология и основные понятия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8DDA-F0DA-A542-B3C0-CC8BB36CA49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464" y="1275263"/>
            <a:ext cx="9577064" cy="310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Решаемые задачи: уточнение и введение новых понятий</a:t>
            </a:r>
            <a:endParaRPr lang="en-US" sz="1800" dirty="0" smtClean="0">
              <a:ln w="0"/>
            </a:endParaRP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>
                <a:ln w="0"/>
              </a:rPr>
              <a:t>Введение электронной формы представления ТД наряду с бумажной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Электронная модель технологического процесса/перехода/операции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Технологическая структура изделия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Электронная модель производства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Разрабатываемые/изменяемые стандарты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/>
              <a:t>ЕСТД. Термины и определения основных </a:t>
            </a:r>
            <a:r>
              <a:rPr lang="ru-RU" dirty="0" smtClean="0"/>
              <a:t>понятий (</a:t>
            </a:r>
            <a:r>
              <a:rPr lang="ru-RU" i="1" dirty="0" smtClean="0"/>
              <a:t>взамен ГОСТ 3.1109-82</a:t>
            </a:r>
            <a:r>
              <a:rPr lang="ru-RU" dirty="0" smtClean="0"/>
              <a:t>)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/>
              <a:t>ЕСТД. Электронная технологическая документация. Основные положения </a:t>
            </a:r>
            <a:r>
              <a:rPr lang="ru-RU" i="1" dirty="0" smtClean="0"/>
              <a:t>(новый стандарт на </a:t>
            </a:r>
            <a:r>
              <a:rPr lang="ru-RU" i="1" dirty="0"/>
              <a:t>основе ГОСТ Р </a:t>
            </a:r>
            <a:r>
              <a:rPr lang="ru-RU" i="1" dirty="0" smtClean="0"/>
              <a:t>59192)</a:t>
            </a:r>
            <a:endParaRPr lang="ru-RU" i="1" dirty="0"/>
          </a:p>
          <a:p>
            <a:pPr marL="781812" lvl="1" indent="-342900">
              <a:buFont typeface="+mj-lt"/>
              <a:buAutoNum type="alphaLcParenR"/>
            </a:pPr>
            <a:endParaRPr lang="ru-RU" sz="18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44969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ТД, форма представления ТД, правила выполнения ТД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8DDA-F0DA-A542-B3C0-CC8BB36CA49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464" y="1275263"/>
            <a:ext cx="9577064" cy="5742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Решаемые задачи:</a:t>
            </a:r>
            <a:endParaRPr lang="en-US" sz="1800" dirty="0" smtClean="0">
              <a:ln w="0"/>
            </a:endParaRP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Уточнение номенклатуры выпускаемых видов ТД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Введение новых видов (электронных) ТД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Определение правил выполнения ТД различных видов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Разрабатываемые/изменяемые стандарты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/>
              <a:t>ЕСТД. </a:t>
            </a:r>
            <a:r>
              <a:rPr lang="ru-RU" dirty="0" smtClean="0"/>
              <a:t>Виды </a:t>
            </a:r>
            <a:r>
              <a:rPr lang="ru-RU" dirty="0"/>
              <a:t>документов</a:t>
            </a:r>
            <a:r>
              <a:rPr lang="ru-RU" dirty="0" smtClean="0"/>
              <a:t>.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 smtClean="0"/>
              <a:t>ЕСТД</a:t>
            </a:r>
            <a:r>
              <a:rPr lang="ru-RU" dirty="0"/>
              <a:t>. Электронная модель технологического процесса. Общие требования</a:t>
            </a:r>
            <a:endParaRPr lang="ru-RU" dirty="0" smtClean="0"/>
          </a:p>
          <a:p>
            <a:pPr marL="781812" lvl="1" indent="-342900">
              <a:buFont typeface="+mj-lt"/>
              <a:buAutoNum type="alphaLcParenR"/>
            </a:pPr>
            <a:r>
              <a:rPr lang="ru-RU" dirty="0"/>
              <a:t>ЕСТД. Электронная технологическая документация. Технологическая структура изделия. Порядок разработки</a:t>
            </a:r>
            <a:endParaRPr lang="ru-RU" dirty="0" smtClean="0"/>
          </a:p>
          <a:p>
            <a:pPr marL="781812" lvl="1" indent="-342900">
              <a:buFont typeface="+mj-lt"/>
              <a:buAutoNum type="alphaLcParenR"/>
            </a:pPr>
            <a:r>
              <a:rPr lang="ru-RU" dirty="0" smtClean="0"/>
              <a:t>ЕСТД</a:t>
            </a:r>
            <a:r>
              <a:rPr lang="ru-RU" dirty="0"/>
              <a:t>. Операционные технологические процессы. Правила разработки и </a:t>
            </a:r>
            <a:r>
              <a:rPr lang="ru-RU" dirty="0" smtClean="0"/>
              <a:t>оформления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/>
              <a:t>ЕСТД. Директивные технологические процессы. Правила разработки и оформления 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 smtClean="0"/>
              <a:t>ЕСТД</a:t>
            </a:r>
            <a:r>
              <a:rPr lang="ru-RU" dirty="0"/>
              <a:t>. Электронная технологическая документация. Информационная модель производственной системы. </a:t>
            </a:r>
            <a:endParaRPr lang="ru-RU" dirty="0" smtClean="0"/>
          </a:p>
          <a:p>
            <a:pPr marL="781812" lvl="1" indent="-342900">
              <a:buFont typeface="+mj-lt"/>
              <a:buAutoNum type="alphaLcParenR"/>
            </a:pPr>
            <a:r>
              <a:rPr lang="ru-RU" dirty="0"/>
              <a:t>ЕСТД. Электронная технологическая документация. Геометрические модели промежуточных состояний изделия в ходе производства (</a:t>
            </a:r>
            <a:r>
              <a:rPr lang="ru-RU" i="1" dirty="0"/>
              <a:t>модели заготовок и полуфабрикатов</a:t>
            </a:r>
            <a:r>
              <a:rPr lang="ru-RU" dirty="0"/>
              <a:t>). Правила разработки и </a:t>
            </a:r>
            <a:r>
              <a:rPr lang="ru-RU" dirty="0" smtClean="0"/>
              <a:t>оформления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/>
              <a:t>ЕСТД. Электронная технологическая документация. Технологические процессы вспомогательного производства. Правила разработки и </a:t>
            </a:r>
            <a:r>
              <a:rPr lang="ru-RU" dirty="0" smtClean="0"/>
              <a:t>оформления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…</a:t>
            </a:r>
            <a:endParaRPr lang="ru-RU" sz="18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405004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Порядок разработки ТД, порядок обращения ТД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8DDA-F0DA-A542-B3C0-CC8BB36CA49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464" y="1275263"/>
            <a:ext cx="9577064" cy="2817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Решаемые задачи:</a:t>
            </a:r>
            <a:endParaRPr lang="en-US" sz="1800" dirty="0" smtClean="0">
              <a:ln w="0"/>
            </a:endParaRP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Уточнение последовательности разработки ТД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Уточнение порядка обращения ТД с учетом применения автоматизированных систем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Разрабатываемые/изменяемые стандарты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/>
              <a:t>ЕСТД. Стадии </a:t>
            </a:r>
            <a:r>
              <a:rPr lang="ru-RU" dirty="0" smtClean="0"/>
              <a:t>разработки. 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 smtClean="0"/>
              <a:t>ЕСТД</a:t>
            </a:r>
            <a:r>
              <a:rPr lang="ru-RU" dirty="0"/>
              <a:t>. Электронная технологическая документация. Правила учета, хранения, копирования и передачи.</a:t>
            </a:r>
            <a:endParaRPr lang="ru-RU" dirty="0" smtClean="0"/>
          </a:p>
          <a:p>
            <a:pPr marL="781812" lvl="1" indent="-342900">
              <a:buFont typeface="+mj-lt"/>
              <a:buAutoNum type="alphaLcParenR"/>
            </a:pPr>
            <a:r>
              <a:rPr lang="ru-RU" dirty="0" smtClean="0"/>
              <a:t>ЕСТД</a:t>
            </a:r>
            <a:r>
              <a:rPr lang="ru-RU" dirty="0"/>
              <a:t>. Электронная технологическая документация. Правила внесения изменений </a:t>
            </a:r>
            <a:endParaRPr lang="ru-RU" dirty="0" smtClean="0"/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…</a:t>
            </a:r>
            <a:endParaRPr lang="ru-RU" sz="18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242883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Контроль качества изготавливаемых изделий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8DDA-F0DA-A542-B3C0-CC8BB36CA49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464" y="1275263"/>
            <a:ext cx="9577064" cy="2275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Решаемые задачи:</a:t>
            </a:r>
            <a:endParaRPr lang="en-US" sz="1800" dirty="0" smtClean="0">
              <a:ln w="0"/>
            </a:endParaRP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Применение новых форм регистрации событий при изготовлении изделия и обмена этой информацией с заинтересованными лицами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Разрабатываемые/изменяемые стандарты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/>
              <a:t>ЕСТД. Требования к контролю изготовления изделия 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 smtClean="0"/>
              <a:t>ЕСТД</a:t>
            </a:r>
            <a:r>
              <a:rPr lang="ru-RU" dirty="0"/>
              <a:t>. Порядок ведения электронных технологических паспортов</a:t>
            </a:r>
            <a:r>
              <a:rPr lang="ru-RU" dirty="0" smtClean="0"/>
              <a:t>. 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/>
              <a:t>ЕСТД. Электронное технологическое дело изделия. Общие требования </a:t>
            </a:r>
            <a:endParaRPr lang="ru-RU" dirty="0" smtClean="0"/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…</a:t>
            </a:r>
            <a:endParaRPr lang="ru-RU" sz="18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3389900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Гармонизация ЕСКД и ЕСТД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8DDA-F0DA-A542-B3C0-CC8BB36CA49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464" y="1275263"/>
            <a:ext cx="9577064" cy="4690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Решаемые задачи:</a:t>
            </a:r>
            <a:endParaRPr lang="en-US" sz="1800" dirty="0" smtClean="0">
              <a:ln w="0"/>
            </a:endParaRP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Устранение дублирования информации в различных документах ЕСКД и ЕСТД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Унификация подходов к описанию изделия с точки зрения конструктора и технолога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ln w="0"/>
              </a:rPr>
              <a:t>Дополняемые стандарты ЕСКД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 smtClean="0"/>
              <a:t>ЕСКД. Виды изделий (функциональная классификация)</a:t>
            </a:r>
          </a:p>
          <a:p>
            <a:pPr marL="1220724" lvl="2" indent="-342900">
              <a:buFont typeface="+mj-lt"/>
              <a:buAutoNum type="alphaLcParenR"/>
            </a:pPr>
            <a:r>
              <a:rPr lang="ru-RU" dirty="0" smtClean="0"/>
              <a:t>Заготовка</a:t>
            </a:r>
          </a:p>
          <a:p>
            <a:pPr marL="1220724" lvl="2" indent="-342900">
              <a:buFont typeface="+mj-lt"/>
              <a:buAutoNum type="alphaLcParenR"/>
            </a:pPr>
            <a:r>
              <a:rPr lang="ru-RU" dirty="0" smtClean="0"/>
              <a:t>Технологическая сборочная единица, исполнение детали </a:t>
            </a:r>
          </a:p>
          <a:p>
            <a:pPr marL="1220724" lvl="2" indent="-342900">
              <a:buFont typeface="+mj-lt"/>
              <a:buAutoNum type="alphaLcParenR"/>
            </a:pPr>
            <a:r>
              <a:rPr lang="ru-RU" dirty="0" smtClean="0"/>
              <a:t>Средства технологического оснащения</a:t>
            </a:r>
          </a:p>
          <a:p>
            <a:pPr marL="1220724" lvl="2" indent="-342900">
              <a:buFont typeface="+mj-lt"/>
              <a:buAutoNum type="alphaLcParenR"/>
            </a:pPr>
            <a:r>
              <a:rPr lang="ru-RU" dirty="0" smtClean="0"/>
              <a:t>…</a:t>
            </a:r>
            <a:endParaRPr lang="ru-RU" dirty="0"/>
          </a:p>
          <a:p>
            <a:pPr marL="781812" lvl="1" indent="-342900">
              <a:buFont typeface="+mj-lt"/>
              <a:buAutoNum type="alphaLcParenR"/>
            </a:pPr>
            <a:r>
              <a:rPr lang="ru-RU" dirty="0" smtClean="0"/>
              <a:t>ЕСКД. Электронная структура изделия.</a:t>
            </a:r>
          </a:p>
          <a:p>
            <a:pPr marL="1220724" lvl="2" indent="-342900">
              <a:buFont typeface="+mj-lt"/>
              <a:buAutoNum type="alphaLcParenR"/>
            </a:pPr>
            <a:r>
              <a:rPr lang="ru-RU" dirty="0" smtClean="0"/>
              <a:t>Технологическая структура изделия (в </a:t>
            </a:r>
            <a:r>
              <a:rPr lang="ru-RU" dirty="0" err="1" smtClean="0"/>
              <a:t>т.ч</a:t>
            </a:r>
            <a:r>
              <a:rPr lang="ru-RU" dirty="0" smtClean="0"/>
              <a:t>. как альтернатива КТС)</a:t>
            </a:r>
          </a:p>
          <a:p>
            <a:pPr marL="1220724" lvl="2" indent="-342900">
              <a:buFont typeface="+mj-lt"/>
              <a:buAutoNum type="alphaLcParenR"/>
            </a:pPr>
            <a:r>
              <a:rPr lang="ru-RU" dirty="0" smtClean="0"/>
              <a:t>Поставочная структура (производственная структура) изделия/экземпляра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dirty="0" smtClean="0"/>
              <a:t>ЕСКД</a:t>
            </a:r>
            <a:r>
              <a:rPr lang="ru-RU" dirty="0"/>
              <a:t>. </a:t>
            </a:r>
            <a:r>
              <a:rPr lang="ru-RU" dirty="0" smtClean="0"/>
              <a:t>Электронная модель детали/сборочной единицы</a:t>
            </a:r>
          </a:p>
          <a:p>
            <a:pPr marL="1220724" lvl="2" indent="-342900">
              <a:buFont typeface="+mj-lt"/>
              <a:buAutoNum type="alphaLcParenR"/>
            </a:pPr>
            <a:r>
              <a:rPr lang="ru-RU" dirty="0" smtClean="0"/>
              <a:t>Формы представления: как изготовлено, как установлено, как доработано и др.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ЕСКД. Основные требования к чертежам</a:t>
            </a:r>
          </a:p>
          <a:p>
            <a:pPr marL="781812" lvl="1" indent="-342900">
              <a:buFont typeface="+mj-lt"/>
              <a:buAutoNum type="alphaLcParenR"/>
            </a:pPr>
            <a:r>
              <a:rPr lang="ru-RU" sz="1800" dirty="0" smtClean="0">
                <a:ln w="0"/>
              </a:rPr>
              <a:t>…</a:t>
            </a:r>
            <a:endParaRPr lang="ru-RU" sz="18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3986565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241032" y="1556792"/>
            <a:ext cx="4269269" cy="1164819"/>
          </a:xfrm>
          <a:prstGeom prst="roundRect">
            <a:avLst/>
          </a:prstGeom>
          <a:solidFill>
            <a:srgbClr val="6A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n w="0"/>
                <a:solidFill>
                  <a:schemeClr val="tx1"/>
                </a:solidFill>
              </a:rPr>
              <a:t>Электронная </a:t>
            </a:r>
            <a:r>
              <a:rPr lang="ru-RU" sz="1400" b="1" dirty="0" smtClean="0">
                <a:ln w="0"/>
                <a:solidFill>
                  <a:schemeClr val="tx1"/>
                </a:solidFill>
              </a:rPr>
              <a:t>технологическая документация</a:t>
            </a:r>
            <a:br>
              <a:rPr lang="ru-RU" sz="1400" b="1" dirty="0" smtClean="0">
                <a:ln w="0"/>
                <a:solidFill>
                  <a:schemeClr val="tx1"/>
                </a:solidFill>
              </a:rPr>
            </a:br>
            <a:r>
              <a:rPr lang="ru-RU" sz="1400" b="1" dirty="0">
                <a:ln w="0"/>
                <a:solidFill>
                  <a:schemeClr val="tx1"/>
                </a:solidFill>
              </a:rPr>
              <a:t>(форма представления, порядок управления</a:t>
            </a:r>
            <a:r>
              <a:rPr lang="ru-RU" sz="1400" b="1" dirty="0" smtClean="0">
                <a:ln w="0"/>
                <a:solidFill>
                  <a:schemeClr val="tx1"/>
                </a:solidFill>
              </a:rPr>
              <a:t>)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дальнейшего обсуждения: </a:t>
            </a:r>
            <a:br>
              <a:rPr lang="ru-RU" dirty="0" smtClean="0"/>
            </a:br>
            <a:r>
              <a:rPr lang="ru-RU" dirty="0" smtClean="0"/>
              <a:t>Форма </a:t>
            </a:r>
            <a:r>
              <a:rPr lang="ru-RU" dirty="0" smtClean="0"/>
              <a:t>представления ЭТД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8DDA-F0DA-A542-B3C0-CC8BB36CA49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1802193" y="2962325"/>
            <a:ext cx="464399" cy="3184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3859" y="1555817"/>
            <a:ext cx="4019518" cy="1165793"/>
          </a:xfrm>
          <a:prstGeom prst="roundRect">
            <a:avLst/>
          </a:prstGeom>
          <a:solidFill>
            <a:srgbClr val="6A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Электронная эксплуатационная документация</a:t>
            </a:r>
            <a:r>
              <a:rPr lang="ru-RU" sz="1400" b="1" dirty="0">
                <a:ln w="0"/>
                <a:solidFill>
                  <a:schemeClr val="tx1"/>
                </a:solidFill>
              </a:rPr>
              <a:t/>
            </a:r>
            <a:br>
              <a:rPr lang="ru-RU" sz="1400" b="1" dirty="0">
                <a:ln w="0"/>
                <a:solidFill>
                  <a:schemeClr val="tx1"/>
                </a:solidFill>
              </a:rPr>
            </a:br>
            <a:r>
              <a:rPr lang="ru-RU" sz="1400" b="1" dirty="0" smtClean="0">
                <a:ln w="0"/>
                <a:solidFill>
                  <a:schemeClr val="tx1"/>
                </a:solidFill>
              </a:rPr>
              <a:t>(форма представления, порядок управления)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3859" y="3402993"/>
            <a:ext cx="4019518" cy="582897"/>
          </a:xfrm>
          <a:prstGeom prst="roundRect">
            <a:avLst/>
          </a:prstGeom>
          <a:solidFill>
            <a:srgbClr val="6A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0"/>
                <a:solidFill>
                  <a:schemeClr val="tx1"/>
                </a:solidFill>
              </a:rPr>
              <a:t>ASD S100D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7003382" y="2962325"/>
            <a:ext cx="464399" cy="3184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85048" y="3402993"/>
            <a:ext cx="4019518" cy="582897"/>
          </a:xfrm>
          <a:prstGeom prst="roundRect">
            <a:avLst/>
          </a:prstGeom>
          <a:solidFill>
            <a:srgbClr val="6A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????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859" y="4635552"/>
            <a:ext cx="9521669" cy="1165793"/>
          </a:xfrm>
          <a:prstGeom prst="roundRect">
            <a:avLst/>
          </a:prstGeom>
          <a:solidFill>
            <a:srgbClr val="6AD2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Можем ли мы использовать единые правила представления процессов </a:t>
            </a:r>
            <a:r>
              <a:rPr lang="ru-RU" sz="1400" b="1" dirty="0" smtClean="0">
                <a:ln w="0"/>
                <a:solidFill>
                  <a:schemeClr val="tx1"/>
                </a:solidFill>
              </a:rPr>
              <a:t>как изготовления, так </a:t>
            </a:r>
            <a:r>
              <a:rPr lang="ru-RU" sz="1400" b="1" dirty="0" smtClean="0">
                <a:ln w="0"/>
                <a:solidFill>
                  <a:schemeClr val="tx1"/>
                </a:solidFill>
              </a:rPr>
              <a:t>и обслуживания</a:t>
            </a:r>
            <a:r>
              <a:rPr lang="ru-RU" sz="1400" b="1" dirty="0" smtClean="0">
                <a:ln w="0"/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ru-RU" sz="1400" b="1" dirty="0" smtClean="0">
                <a:ln w="0"/>
                <a:solidFill>
                  <a:schemeClr val="tx1"/>
                </a:solidFill>
              </a:rPr>
              <a:t>ИЭТР = интерактивные электронные </a:t>
            </a:r>
            <a:r>
              <a:rPr lang="ru-RU" sz="1400" b="1" dirty="0" smtClean="0">
                <a:ln w="0"/>
                <a:solidFill>
                  <a:srgbClr val="FF0000"/>
                </a:solidFill>
              </a:rPr>
              <a:t>технологические</a:t>
            </a:r>
            <a:r>
              <a:rPr lang="ru-RU" sz="1400" b="1" dirty="0" smtClean="0">
                <a:ln w="0"/>
                <a:solidFill>
                  <a:schemeClr val="tx1"/>
                </a:solidFill>
              </a:rPr>
              <a:t> руководства?</a:t>
            </a:r>
            <a:endParaRPr lang="ru-RU" sz="1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1802193" y="4163184"/>
            <a:ext cx="464399" cy="3184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7003382" y="4203655"/>
            <a:ext cx="464399" cy="3184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8975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430,875"/>
  <p:tag name="CDT_PROT_HEIGHT" val="374,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1,625"/>
  <p:tag name="CDT_PROT_WIDTH" val="430,875"/>
  <p:tag name="CDT_PROT_HEIGHT" val="374,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111,25"/>
  <p:tag name="CDT_PROT_LEFT" val="49,37504"/>
  <p:tag name="CDT_PROT_WIDTH" val="646,3749"/>
  <p:tag name="CDT_PROT_HEIGHT" val="374,25"/>
</p:tagLst>
</file>

<file path=ppt/theme/theme1.xml><?xml version="1.0" encoding="utf-8"?>
<a:theme xmlns:a="http://schemas.openxmlformats.org/drawingml/2006/main" name="СЕРЫЙ ПАЗЛ">
  <a:themeElements>
    <a:clrScheme name="СЕРОСТЬ">
      <a:dk1>
        <a:sysClr val="windowText" lastClr="000000"/>
      </a:dk1>
      <a:lt1>
        <a:sysClr val="window" lastClr="FFFFFF"/>
      </a:lt1>
      <a:dk2>
        <a:srgbClr val="7A828A"/>
      </a:dk2>
      <a:lt2>
        <a:srgbClr val="EEECE1"/>
      </a:lt2>
      <a:accent1>
        <a:srgbClr val="A9AEB3"/>
      </a:accent1>
      <a:accent2>
        <a:srgbClr val="7F7F7F"/>
      </a:accent2>
      <a:accent3>
        <a:srgbClr val="CBCED1"/>
      </a:accent3>
      <a:accent4>
        <a:srgbClr val="B2B2B2"/>
      </a:accent4>
      <a:accent5>
        <a:srgbClr val="D8DAD9"/>
      </a:accent5>
      <a:accent6>
        <a:srgbClr val="A9AEB3"/>
      </a:accent6>
      <a:hlink>
        <a:srgbClr val="7BBBB5"/>
      </a:hlink>
      <a:folHlink>
        <a:srgbClr val="7BBBB5"/>
      </a:folHlink>
    </a:clrScheme>
    <a:fontScheme name="ЭРАЙЛ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ИТС МАКС 2017 4.0 СИНЯЯ" id="{56E98FE3-05B6-49FE-A97B-B8A3ACEF515F}" vid="{7EA65F22-78CC-4003-A697-03C235F66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4ppTags>
  <Name>Free Content</Name>
  <PpLayout>11</PpLayout>
  <Index>9</Index>
</p4ppTags>
</file>

<file path=customXml/item2.xml><?xml version="1.0" encoding="utf-8"?>
<p4ppTags>
  <Name>One object (large)</Name>
  <PpLayout>16</PpLayout>
  <Index>10</Index>
</p4ppTags>
</file>

<file path=customXml/item3.xml><?xml version="1.0" encoding="utf-8"?>
<p4ppTags>
  <Name>Two columns</Name>
  <PpLayout>29</PpLayout>
  <Index>12</Index>
</p4ppTags>
</file>

<file path=customXml/item4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customXml/itemProps2.xml><?xml version="1.0" encoding="utf-8"?>
<ds:datastoreItem xmlns:ds="http://schemas.openxmlformats.org/officeDocument/2006/customXml" ds:itemID="{80661B8B-A327-44F9-823B-4D9EE0B3EC78}">
  <ds:schemaRefs/>
</ds:datastoreItem>
</file>

<file path=customXml/itemProps3.xml><?xml version="1.0" encoding="utf-8"?>
<ds:datastoreItem xmlns:ds="http://schemas.openxmlformats.org/officeDocument/2006/customXml" ds:itemID="{4A3D2763-0C9C-42E3-8752-B567E613B27F}">
  <ds:schemaRefs/>
</ds:datastoreItem>
</file>

<file path=customXml/itemProps4.xml><?xml version="1.0" encoding="utf-8"?>
<ds:datastoreItem xmlns:ds="http://schemas.openxmlformats.org/officeDocument/2006/customXml" ds:itemID="{54D08E55-19A4-4E8C-8093-1EBC7E9F8F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6228</TotalTime>
  <Words>696</Words>
  <Application>Microsoft Office PowerPoint</Application>
  <PresentationFormat>Лист A4 (210x297 мм)</PresentationFormat>
  <Paragraphs>111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Webdings</vt:lpstr>
      <vt:lpstr>СЕРЫЙ ПАЗЛ</vt:lpstr>
      <vt:lpstr>Презентация PowerPoint</vt:lpstr>
      <vt:lpstr>ЕСТД. Предпосылки изменения системы стандартов с точки зрения разработчиков/изготовителей АТ</vt:lpstr>
      <vt:lpstr>ЕСТД. Аспекты (объекты) стандартизации</vt:lpstr>
      <vt:lpstr>Терминология и основные понятия</vt:lpstr>
      <vt:lpstr>Виды ТД, форма представления ТД, правила выполнения ТД</vt:lpstr>
      <vt:lpstr>Порядок разработки ТД, порядок обращения ТД</vt:lpstr>
      <vt:lpstr>Контроль качества изготавливаемых изделий</vt:lpstr>
      <vt:lpstr>Гармонизация ЕСКД и ЕСТД</vt:lpstr>
      <vt:lpstr>Для дальнейшего обсуждения:  Форма представления ЭТД</vt:lpstr>
      <vt:lpstr>Перечень стандартов ЕСТД, предлагаемых к разработке/изменению, сформирован ТК 482 на основании предложений предприятий промышленности и МО РФ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Половинко;Андрей  Ляховский</dc:creator>
  <cp:lastModifiedBy>Костромин Константин Александрович</cp:lastModifiedBy>
  <cp:revision>443</cp:revision>
  <cp:lastPrinted>2017-05-16T15:24:46Z</cp:lastPrinted>
  <dcterms:created xsi:type="dcterms:W3CDTF">2013-08-21T06:20:33Z</dcterms:created>
  <dcterms:modified xsi:type="dcterms:W3CDTF">2022-10-24T17:39:32Z</dcterms:modified>
  <cp:category>2010 business concepts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TC101881348</vt:lpwstr>
  </property>
</Properties>
</file>